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142" r:id="rId3"/>
    <p:sldId id="267" r:id="rId4"/>
    <p:sldId id="266" r:id="rId5"/>
    <p:sldId id="1143" r:id="rId6"/>
    <p:sldId id="265" r:id="rId7"/>
    <p:sldId id="114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 Fritz" initials="RF" lastIdx="1" clrIdx="0">
    <p:extLst>
      <p:ext uri="{19B8F6BF-5375-455C-9EA6-DF929625EA0E}">
        <p15:presenceInfo xmlns:p15="http://schemas.microsoft.com/office/powerpoint/2012/main" userId="Rick Fri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64F"/>
    <a:srgbClr val="8EB83E"/>
    <a:srgbClr val="113B83"/>
    <a:srgbClr val="124C8F"/>
    <a:srgbClr val="005387"/>
    <a:srgbClr val="00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APG-PPT-template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g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g.or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g.org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g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pg.org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pg.org/" TargetMode="External"/><Relationship Id="rId13" Type="http://schemas.openxmlformats.org/officeDocument/2006/relationships/image" Target="../media/image23.emf"/><Relationship Id="rId18" Type="http://schemas.openxmlformats.org/officeDocument/2006/relationships/image" Target="../media/image28.emf"/><Relationship Id="rId3" Type="http://schemas.openxmlformats.org/officeDocument/2006/relationships/image" Target="../media/image14.emf"/><Relationship Id="rId21" Type="http://schemas.openxmlformats.org/officeDocument/2006/relationships/image" Target="../media/image31.emf"/><Relationship Id="rId7" Type="http://schemas.openxmlformats.org/officeDocument/2006/relationships/image" Target="../media/image18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" Type="http://schemas.openxmlformats.org/officeDocument/2006/relationships/image" Target="../media/image13.emf"/><Relationship Id="rId16" Type="http://schemas.openxmlformats.org/officeDocument/2006/relationships/image" Target="../media/image26.emf"/><Relationship Id="rId20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1.emf"/><Relationship Id="rId5" Type="http://schemas.openxmlformats.org/officeDocument/2006/relationships/image" Target="../media/image16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19" Type="http://schemas.openxmlformats.org/officeDocument/2006/relationships/image" Target="../media/image29.emf"/><Relationship Id="rId4" Type="http://schemas.openxmlformats.org/officeDocument/2006/relationships/image" Target="../media/image15.emf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EA3BE-F2AC-4C00-8FD4-A82C98A038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565"/>
            <a:ext cx="9144000" cy="2476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75672B-B547-4A44-9D67-68768AF3FF8D}"/>
              </a:ext>
            </a:extLst>
          </p:cNvPr>
          <p:cNvSpPr/>
          <p:nvPr/>
        </p:nvSpPr>
        <p:spPr>
          <a:xfrm>
            <a:off x="2097650" y="4667435"/>
            <a:ext cx="5331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Join today at </a:t>
            </a:r>
            <a:r>
              <a:rPr lang="en-US" altLang="en-US" sz="3200" dirty="0">
                <a:solidFill>
                  <a:schemeClr val="bg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B6FB304-EB27-5944-BCEF-0A065E782D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78" y="300023"/>
            <a:ext cx="2997643" cy="683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D86665-C801-41EB-B4A8-17A224DDD26F}"/>
              </a:ext>
            </a:extLst>
          </p:cNvPr>
          <p:cNvSpPr txBox="1"/>
          <p:nvPr/>
        </p:nvSpPr>
        <p:spPr>
          <a:xfrm>
            <a:off x="1428198" y="917498"/>
            <a:ext cx="6287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Your Network of Professional Excellence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D9BCE-A6B8-49CF-8971-6740C597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63829"/>
            <a:ext cx="6777715" cy="3539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ADB470-34C7-4B66-AB20-3AC0B3AB8748}"/>
              </a:ext>
            </a:extLst>
          </p:cNvPr>
          <p:cNvSpPr txBox="1"/>
          <p:nvPr/>
        </p:nvSpPr>
        <p:spPr>
          <a:xfrm>
            <a:off x="1615070" y="5191348"/>
            <a:ext cx="56813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AAPG members are with you each step of </a:t>
            </a:r>
          </a:p>
          <a:p>
            <a:pPr algn="ctr"/>
            <a:r>
              <a:rPr lang="en-US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your professional career path.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2F37-C9D1-471B-B07E-D0312E0D98D4}"/>
              </a:ext>
            </a:extLst>
          </p:cNvPr>
          <p:cNvSpPr txBox="1"/>
          <p:nvPr/>
        </p:nvSpPr>
        <p:spPr>
          <a:xfrm>
            <a:off x="7247047" y="1563829"/>
            <a:ext cx="1944543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Geologists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Geophysicists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Engineers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CEOs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Managers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Consultants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Academicians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FFC000"/>
                </a:solidFill>
              </a:rPr>
              <a:t>Students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91A3B-B7D6-5048-AD8A-E6F40E8F6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17" y="3981537"/>
            <a:ext cx="1816100" cy="48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AD5DC-EA8E-4C04-AE1B-F6D1F0F374DB}"/>
              </a:ext>
            </a:extLst>
          </p:cNvPr>
          <p:cNvSpPr txBox="1"/>
          <p:nvPr/>
        </p:nvSpPr>
        <p:spPr>
          <a:xfrm>
            <a:off x="1024512" y="4043621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Students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C60D1A-A500-174C-9196-5E2D60F27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13" y="2252595"/>
            <a:ext cx="1816100" cy="482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9ED161-D8D8-4B8D-B391-1959D6DD00FE}"/>
              </a:ext>
            </a:extLst>
          </p:cNvPr>
          <p:cNvSpPr txBox="1"/>
          <p:nvPr/>
        </p:nvSpPr>
        <p:spPr>
          <a:xfrm>
            <a:off x="3392597" y="2308563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Executive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85690A-8789-3141-BF06-43FC9BCEE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813" y="3364495"/>
            <a:ext cx="1816100" cy="5251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BDC46-B55F-BF40-AA25-34493BF0C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177" y="2810294"/>
            <a:ext cx="1816100" cy="482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CD5CE6-6AE4-404E-A926-AECD7730D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064" y="1694896"/>
            <a:ext cx="18161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FF9B00-1FEF-4F41-9E6F-957F18C2EAA9}"/>
              </a:ext>
            </a:extLst>
          </p:cNvPr>
          <p:cNvSpPr txBox="1"/>
          <p:nvPr/>
        </p:nvSpPr>
        <p:spPr>
          <a:xfrm>
            <a:off x="1615070" y="3320541"/>
            <a:ext cx="1529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Young</a:t>
            </a:r>
          </a:p>
          <a:p>
            <a:pPr algn="ctr"/>
            <a:r>
              <a:rPr lang="en-US" sz="1600" b="1" dirty="0"/>
              <a:t>Professionals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4F95C-A68E-45E8-A1FC-A843A3CD1326}"/>
              </a:ext>
            </a:extLst>
          </p:cNvPr>
          <p:cNvSpPr txBox="1"/>
          <p:nvPr/>
        </p:nvSpPr>
        <p:spPr>
          <a:xfrm>
            <a:off x="2678689" y="2860284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Mid-Career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0DAB8-78B1-4C7F-B2B3-83DF6750B760}"/>
              </a:ext>
            </a:extLst>
          </p:cNvPr>
          <p:cNvSpPr txBox="1"/>
          <p:nvPr/>
        </p:nvSpPr>
        <p:spPr>
          <a:xfrm>
            <a:off x="4618189" y="1738999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377776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9B4645-1FA1-4462-A30F-7A67482345D5}"/>
              </a:ext>
            </a:extLst>
          </p:cNvPr>
          <p:cNvSpPr txBox="1">
            <a:spLocks/>
          </p:cNvSpPr>
          <p:nvPr/>
        </p:nvSpPr>
        <p:spPr>
          <a:xfrm>
            <a:off x="213852" y="1330888"/>
            <a:ext cx="3886200" cy="330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srgbClr val="FFC000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rPr>
              <a:t>Networking and Information </a:t>
            </a:r>
            <a:r>
              <a:rPr lang="en-US" sz="2200" b="1" dirty="0"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rPr>
              <a:t>are the key elements that help AAPG unlock member and industry opportunities. 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2" descr="Tetons">
            <a:extLst>
              <a:ext uri="{FF2B5EF4-FFF2-40B4-BE49-F238E27FC236}">
                <a16:creationId xmlns:a16="http://schemas.microsoft.com/office/drawing/2014/main" id="{B6BDCA5D-8FCA-4DE6-9BDF-5A994856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2985605"/>
            <a:ext cx="3680777" cy="24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0DD78A-4821-4249-A54A-B82A39D2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052" y="1330888"/>
            <a:ext cx="504394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Membership Advantages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Bulletin, Interpretation and Explorer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Datapages, Search and Discovery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Website, AAPG Wiki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ACE, ICE, URTeC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IPAA, GEO, Super Basins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GTWs, Hedbergs, Playmakers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Section, Region and Society Support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Short Courses</a:t>
            </a:r>
          </a:p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Field Trips and Conferences</a:t>
            </a:r>
          </a:p>
          <a:p>
            <a:endParaRPr lang="en-US" sz="2200" b="1" dirty="0"/>
          </a:p>
          <a:p>
            <a:endParaRPr lang="en-US" sz="2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C8131-3652-4456-842F-0E9DB9F1A559}"/>
              </a:ext>
            </a:extLst>
          </p:cNvPr>
          <p:cNvSpPr/>
          <p:nvPr/>
        </p:nvSpPr>
        <p:spPr>
          <a:xfrm>
            <a:off x="4442287" y="5546194"/>
            <a:ext cx="346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Join today at 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2200" b="1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B3EC3-7930-47C7-8F66-54BF7C0508E7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 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78A310-A3E7-7745-85E3-E2036C301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66" y="394414"/>
            <a:ext cx="2997643" cy="6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5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B6245-8F4F-0348-81DD-8D677DA3D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4029" y="5205689"/>
            <a:ext cx="8795938" cy="914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F596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will </a:t>
            </a:r>
            <a:r>
              <a:rPr lang="en-US" sz="3200" b="1" i="1" u="sng" dirty="0">
                <a:solidFill>
                  <a:srgbClr val="F596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YOU</a:t>
            </a:r>
            <a:r>
              <a:rPr lang="en-US" sz="3200" b="1" i="1" dirty="0">
                <a:solidFill>
                  <a:srgbClr val="F596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advance the science?</a:t>
            </a:r>
          </a:p>
        </p:txBody>
      </p:sp>
      <p:pic>
        <p:nvPicPr>
          <p:cNvPr id="9" name="Content Placeholder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28287E7-D700-404C-BF20-A05DA01E40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/>
          <a:stretch/>
        </p:blipFill>
        <p:spPr>
          <a:xfrm>
            <a:off x="982403" y="768115"/>
            <a:ext cx="7179190" cy="4396128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63F051C-E64E-4D71-8FB8-53ED64D9F6C1}"/>
              </a:ext>
            </a:extLst>
          </p:cNvPr>
          <p:cNvSpPr txBox="1">
            <a:spLocks/>
          </p:cNvSpPr>
          <p:nvPr/>
        </p:nvSpPr>
        <p:spPr>
          <a:xfrm>
            <a:off x="174029" y="195522"/>
            <a:ext cx="8795938" cy="997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AAPG has a proud past and an unlimited future!</a:t>
            </a:r>
            <a:b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8CA027-1C3D-0A48-9363-7EC789631985}"/>
              </a:ext>
            </a:extLst>
          </p:cNvPr>
          <p:cNvSpPr/>
          <p:nvPr/>
        </p:nvSpPr>
        <p:spPr>
          <a:xfrm>
            <a:off x="3089669" y="5783485"/>
            <a:ext cx="3022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Join today at </a:t>
            </a:r>
            <a:r>
              <a:rPr lang="en-US" altLang="en-US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2000" b="1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8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EA3BE-F2AC-4C00-8FD4-A82C98A038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704665"/>
            <a:ext cx="4343400" cy="11765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75672B-B547-4A44-9D67-68768AF3FF8D}"/>
              </a:ext>
            </a:extLst>
          </p:cNvPr>
          <p:cNvSpPr/>
          <p:nvPr/>
        </p:nvSpPr>
        <p:spPr>
          <a:xfrm>
            <a:off x="2810688" y="5496854"/>
            <a:ext cx="3729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Join today at 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2400" b="1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84B7C0-A397-4AF9-87CE-1CC557693CB4}"/>
              </a:ext>
            </a:extLst>
          </p:cNvPr>
          <p:cNvSpPr/>
          <p:nvPr/>
        </p:nvSpPr>
        <p:spPr>
          <a:xfrm>
            <a:off x="2141687" y="2782669"/>
            <a:ext cx="4860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68554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AB7D-2239-684B-830B-893F9BDD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452233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FFC000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Becoming an AAPG member is EASY!</a:t>
            </a:r>
            <a:endParaRPr lang="en-US" sz="3000" i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B6245-8F4F-0348-81DD-8D677DA3D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591" y="1504667"/>
            <a:ext cx="8328991" cy="412919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Applications are available online for Member, Associate </a:t>
            </a:r>
          </a:p>
          <a:p>
            <a:pPr marL="0" indent="0" algn="ctr">
              <a:buNone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and Student levels.</a:t>
            </a:r>
          </a:p>
          <a:p>
            <a:pPr marL="0" indent="0">
              <a:buNone/>
            </a:pPr>
            <a:endParaRPr lang="en-US" sz="1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Annual dues are based on each individual’s personal gross income.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Those earning $50,000 or more, pay $125.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Those earning less than $50,000, save 50 percent. 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Those earning less than $25,000, save 75 percent.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Student fees are $10 per year ( no cost with Chevron-sponsored grant).</a:t>
            </a:r>
          </a:p>
          <a:p>
            <a:pPr marL="457200" lvl="1" indent="0">
              <a:buNone/>
            </a:pPr>
            <a:endParaRPr lang="en-US" sz="9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57150" indent="0">
              <a:buNone/>
            </a:pPr>
            <a:r>
              <a:rPr lang="en-US" sz="3000" b="1" dirty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 sponsor is required and member benefits are generally accessible within five days.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B1797-061F-4D6F-A84A-B3D44F0E7469}"/>
              </a:ext>
            </a:extLst>
          </p:cNvPr>
          <p:cNvSpPr/>
          <p:nvPr/>
        </p:nvSpPr>
        <p:spPr>
          <a:xfrm>
            <a:off x="2805907" y="5493598"/>
            <a:ext cx="360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Join today at 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2400" b="1" dirty="0">
              <a:solidFill>
                <a:srgbClr val="FFC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4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60F2C9-124B-534F-B1C6-B64E60904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" y="3495796"/>
            <a:ext cx="18161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66A4E-DA13-AB43-838F-EBBD6775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" y="2769943"/>
            <a:ext cx="18161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478594-F2FB-0348-AC7A-FCBB18156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3" y="1989795"/>
            <a:ext cx="18161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6B0BF-DD75-7C43-8484-16AE122F6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" y="1272511"/>
            <a:ext cx="1816100" cy="4826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657F153-0DB6-8944-B378-803B7A6DA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081" y="576526"/>
            <a:ext cx="5391087" cy="52579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9EDCB3F-3EAA-514C-9364-2FA597BAE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864" y="1565221"/>
            <a:ext cx="1363211" cy="5421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6620219" y="999699"/>
            <a:ext cx="1892490" cy="788537"/>
          </a:xfrm>
          <a:prstGeom prst="roundRect">
            <a:avLst>
              <a:gd name="adj" fmla="val 30513"/>
            </a:avLst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280" tIns="40640" rIns="81280" bIns="40640" numCol="1" rtlCol="0" anchor="ctr" anchorCtr="0" compatLnSpc="1">
            <a:prstTxWarp prst="textNoShape">
              <a:avLst/>
            </a:prstTxWarp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</a:pPr>
            <a:endParaRPr lang="en-US" sz="3911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CCAFFC-39B3-4779-8096-0C07867FD0A1}"/>
              </a:ext>
            </a:extLst>
          </p:cNvPr>
          <p:cNvSpPr/>
          <p:nvPr/>
        </p:nvSpPr>
        <p:spPr>
          <a:xfrm>
            <a:off x="30802" y="5777662"/>
            <a:ext cx="3383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rPr>
              <a:t>Join us  today at </a:t>
            </a:r>
            <a:r>
              <a:rPr lang="en-US" altLang="en-US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www.aapg.org</a:t>
            </a:r>
            <a:r>
              <a:rPr lang="en-US" altLang="en-US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endParaRPr lang="en-US" sz="2000" b="1" dirty="0">
              <a:solidFill>
                <a:srgbClr val="FFC000"/>
              </a:solidFill>
              <a:latin typeface="Arial Narrow" panose="020B0604020202020204" pitchFamily="34" charset="0"/>
              <a:ea typeface="Roboto Condensed Light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130F081-DF71-7547-8B00-2C08E0BD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34" y="1277112"/>
            <a:ext cx="4292600" cy="3975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618B35E-A27F-B74F-93B3-E9FDE95A9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6858" y="2522784"/>
            <a:ext cx="1245678" cy="5257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B95ADAF-35C4-4727-82F8-77CE93E1E3D7}"/>
              </a:ext>
            </a:extLst>
          </p:cNvPr>
          <p:cNvSpPr/>
          <p:nvPr/>
        </p:nvSpPr>
        <p:spPr>
          <a:xfrm>
            <a:off x="2069785" y="2624859"/>
            <a:ext cx="1048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Mentoring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E9C4D31-5845-BC40-8121-512C3A6FD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0114" y="3559384"/>
            <a:ext cx="1290525" cy="55740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E6D64FD-5DFE-8E48-A601-A237ED0D6E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4379" y="5322837"/>
            <a:ext cx="1405842" cy="54892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B06F0F7-A630-47B0-85BF-B6F9FAE7F399}"/>
              </a:ext>
            </a:extLst>
          </p:cNvPr>
          <p:cNvSpPr/>
          <p:nvPr/>
        </p:nvSpPr>
        <p:spPr>
          <a:xfrm>
            <a:off x="3595614" y="5314348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Strat-</a:t>
            </a:r>
          </a:p>
          <a:p>
            <a:pPr algn="ctr"/>
            <a:r>
              <a:rPr lang="en-US" sz="1400" b="1" dirty="0" err="1"/>
              <a:t>GeoSteerin</a:t>
            </a:r>
            <a:r>
              <a:rPr lang="en-US" sz="1400" dirty="0" err="1"/>
              <a:t>g</a:t>
            </a:r>
            <a:endParaRPr lang="en-US" sz="1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005BB17-3C4A-6544-8003-CD5ABF342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1378" y="4501811"/>
            <a:ext cx="1312091" cy="52997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69FBB97-CE27-40E5-8A02-3F36B68429AE}"/>
              </a:ext>
            </a:extLst>
          </p:cNvPr>
          <p:cNvSpPr/>
          <p:nvPr/>
        </p:nvSpPr>
        <p:spPr>
          <a:xfrm>
            <a:off x="7065862" y="4619605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GeoAnalytics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507330-901F-A446-8F64-03AACAD5F4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118" y="3525731"/>
            <a:ext cx="1366079" cy="55683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FFAF2E5-D187-41DE-90C2-67DA91359706}"/>
              </a:ext>
            </a:extLst>
          </p:cNvPr>
          <p:cNvSpPr/>
          <p:nvPr/>
        </p:nvSpPr>
        <p:spPr>
          <a:xfrm>
            <a:off x="2071197" y="3576475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Disseminate</a:t>
            </a:r>
          </a:p>
          <a:p>
            <a:pPr algn="ctr"/>
            <a:r>
              <a:rPr lang="en-US" sz="1400" b="1" dirty="0"/>
              <a:t>Science</a:t>
            </a:r>
            <a:endParaRPr lang="en-US" sz="14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9B6E786-B94F-BF47-BFA0-79DF1AD523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1040" y="2509707"/>
            <a:ext cx="1231900" cy="5568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8D7FEA-B61B-4B2E-9555-891B2D7E6318}"/>
              </a:ext>
            </a:extLst>
          </p:cNvPr>
          <p:cNvSpPr/>
          <p:nvPr/>
        </p:nvSpPr>
        <p:spPr>
          <a:xfrm>
            <a:off x="7766731" y="251928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Climate </a:t>
            </a:r>
          </a:p>
          <a:p>
            <a:r>
              <a:rPr lang="en-US" sz="1400" b="1" dirty="0"/>
              <a:t>Change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BC8ED7B-3C2C-0E47-AF69-A6F106233E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6587" y="1557408"/>
            <a:ext cx="1540014" cy="57093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94FEA1-2155-4727-83B2-185EC00F5301}"/>
              </a:ext>
            </a:extLst>
          </p:cNvPr>
          <p:cNvSpPr/>
          <p:nvPr/>
        </p:nvSpPr>
        <p:spPr>
          <a:xfrm>
            <a:off x="7130669" y="1567246"/>
            <a:ext cx="160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Sustainability/</a:t>
            </a:r>
          </a:p>
          <a:p>
            <a:pPr algn="ctr"/>
            <a:r>
              <a:rPr lang="en-US" sz="1400" b="1" dirty="0"/>
              <a:t>Carbon Capture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5F32D47-6FA1-6E4F-81D6-5C988C899D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9292" y="361221"/>
            <a:ext cx="1231900" cy="48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338E55-8DBC-47EB-A063-E71BED422203}"/>
              </a:ext>
            </a:extLst>
          </p:cNvPr>
          <p:cNvSpPr/>
          <p:nvPr/>
        </p:nvSpPr>
        <p:spPr>
          <a:xfrm>
            <a:off x="5104902" y="446090"/>
            <a:ext cx="70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Jobs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1ED670E-FCC3-9541-B4F3-2CB69F0EE0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0742" y="754689"/>
            <a:ext cx="1231900" cy="5717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5A1E43C-5F85-41DD-94EB-A205957CB73E}"/>
              </a:ext>
            </a:extLst>
          </p:cNvPr>
          <p:cNvSpPr/>
          <p:nvPr/>
        </p:nvSpPr>
        <p:spPr>
          <a:xfrm>
            <a:off x="6446427" y="753506"/>
            <a:ext cx="1168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Future </a:t>
            </a:r>
          </a:p>
          <a:p>
            <a:pPr algn="ctr"/>
            <a:r>
              <a:rPr lang="en-US" sz="1400" b="1" dirty="0"/>
              <a:t>Exploration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13DAC00-3177-A74A-A6EB-14B3C5138057}"/>
              </a:ext>
            </a:extLst>
          </p:cNvPr>
          <p:cNvSpPr/>
          <p:nvPr/>
        </p:nvSpPr>
        <p:spPr>
          <a:xfrm>
            <a:off x="-1379281" y="4122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OUTSIDE</a:t>
            </a:r>
          </a:p>
          <a:p>
            <a:pPr algn="ctr">
              <a:defRPr/>
            </a:pPr>
            <a:r>
              <a:rPr lang="en-US" b="1" dirty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INFLUENCES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CD99A2-BA33-4CB9-BB5F-B55D1D8D643A}"/>
              </a:ext>
            </a:extLst>
          </p:cNvPr>
          <p:cNvSpPr/>
          <p:nvPr/>
        </p:nvSpPr>
        <p:spPr>
          <a:xfrm>
            <a:off x="7430827" y="3549411"/>
            <a:ext cx="1366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Conventional </a:t>
            </a:r>
          </a:p>
          <a:p>
            <a:pPr algn="ctr"/>
            <a:r>
              <a:rPr lang="en-US" sz="1400" b="1" dirty="0"/>
              <a:t>Depletion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FE0CD87-D619-4F44-BF6D-4650C1068BF9}"/>
              </a:ext>
            </a:extLst>
          </p:cNvPr>
          <p:cNvSpPr/>
          <p:nvPr/>
        </p:nvSpPr>
        <p:spPr>
          <a:xfrm>
            <a:off x="461060" y="2804352"/>
            <a:ext cx="915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Politics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E85670D-4431-7E4F-86CD-4494569A8717}"/>
              </a:ext>
            </a:extLst>
          </p:cNvPr>
          <p:cNvSpPr/>
          <p:nvPr/>
        </p:nvSpPr>
        <p:spPr>
          <a:xfrm>
            <a:off x="-2043" y="3444548"/>
            <a:ext cx="1892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Renewable</a:t>
            </a:r>
          </a:p>
          <a:p>
            <a:pPr algn="ctr"/>
            <a:r>
              <a:rPr lang="en-US" sz="1600" b="1" dirty="0"/>
              <a:t>Energy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95FE6E8-D568-5345-9CE5-C9211EDF60C8}"/>
              </a:ext>
            </a:extLst>
          </p:cNvPr>
          <p:cNvSpPr/>
          <p:nvPr/>
        </p:nvSpPr>
        <p:spPr>
          <a:xfrm>
            <a:off x="-29970" y="1222733"/>
            <a:ext cx="1925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</a:schemeClr>
                </a:solidFill>
              </a:rPr>
              <a:t>U.S. Resource Explosion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5E1216F-F071-0F43-8337-474699C85EE8}"/>
              </a:ext>
            </a:extLst>
          </p:cNvPr>
          <p:cNvSpPr/>
          <p:nvPr/>
        </p:nvSpPr>
        <p:spPr>
          <a:xfrm>
            <a:off x="92691" y="1938450"/>
            <a:ext cx="1671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Oil and Gas</a:t>
            </a:r>
          </a:p>
          <a:p>
            <a:pPr algn="ctr"/>
            <a:r>
              <a:rPr lang="en-US" sz="1600" b="1" dirty="0"/>
              <a:t>Investment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ACBE8-4009-DE43-A7BA-922C6D62B1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84" y="4191563"/>
            <a:ext cx="1816100" cy="4826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0AF10ED-9DC7-5343-8D10-03C06D49FED5}"/>
              </a:ext>
            </a:extLst>
          </p:cNvPr>
          <p:cNvSpPr/>
          <p:nvPr/>
        </p:nvSpPr>
        <p:spPr>
          <a:xfrm>
            <a:off x="-373" y="4225659"/>
            <a:ext cx="1892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Technology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A64540-3090-674E-A924-430EB31CCD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084" y="4886072"/>
            <a:ext cx="1816100" cy="4826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EEBF988-6AE2-9149-8464-00CBFEAD496E}"/>
              </a:ext>
            </a:extLst>
          </p:cNvPr>
          <p:cNvSpPr/>
          <p:nvPr/>
        </p:nvSpPr>
        <p:spPr>
          <a:xfrm>
            <a:off x="-34535" y="4844924"/>
            <a:ext cx="1925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Commodity </a:t>
            </a:r>
          </a:p>
          <a:p>
            <a:pPr algn="ctr"/>
            <a:r>
              <a:rPr lang="en-US" sz="1600" b="1" dirty="0"/>
              <a:t>Prices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E5464D-4967-4EC0-B210-B7DC113F8D77}"/>
              </a:ext>
            </a:extLst>
          </p:cNvPr>
          <p:cNvSpPr/>
          <p:nvPr/>
        </p:nvSpPr>
        <p:spPr>
          <a:xfrm>
            <a:off x="2278498" y="1662512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Networking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83F3E8E-CC45-324C-BD8D-917E7BA46E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0952" y="5277661"/>
            <a:ext cx="1548848" cy="5568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530667E-BC30-4F44-894E-7AF5EC4F4D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2253179" y="4524621"/>
            <a:ext cx="1392056" cy="55683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6E02200-C9CC-4301-A49B-B71E24E5E5FE}"/>
              </a:ext>
            </a:extLst>
          </p:cNvPr>
          <p:cNvSpPr/>
          <p:nvPr/>
        </p:nvSpPr>
        <p:spPr>
          <a:xfrm>
            <a:off x="5995924" y="5300592"/>
            <a:ext cx="1378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Petrophysics,</a:t>
            </a:r>
          </a:p>
          <a:p>
            <a:pPr algn="ctr"/>
            <a:r>
              <a:rPr lang="en-US" sz="1400" b="1" dirty="0"/>
              <a:t>Geochemistry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E986-DC48-B94D-90D2-B2F0D9EC93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0667" y="755181"/>
            <a:ext cx="1358165" cy="535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AF7009-F778-401B-B9B3-439DBCEEF1FC}"/>
              </a:ext>
            </a:extLst>
          </p:cNvPr>
          <p:cNvSpPr/>
          <p:nvPr/>
        </p:nvSpPr>
        <p:spPr>
          <a:xfrm>
            <a:off x="3343049" y="754049"/>
            <a:ext cx="899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Student </a:t>
            </a:r>
          </a:p>
          <a:p>
            <a:r>
              <a:rPr lang="en-US" sz="1400" b="1" dirty="0"/>
              <a:t>Support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42DB0F-95A3-439C-906E-78D576383CE9}"/>
              </a:ext>
            </a:extLst>
          </p:cNvPr>
          <p:cNvSpPr/>
          <p:nvPr/>
        </p:nvSpPr>
        <p:spPr>
          <a:xfrm>
            <a:off x="2433661" y="4529289"/>
            <a:ext cx="108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Reservoir </a:t>
            </a:r>
          </a:p>
          <a:p>
            <a:r>
              <a:rPr lang="en-US" sz="1400" b="1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46908037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3409</TotalTime>
  <Words>303</Words>
  <Application>Microsoft Macintosh PowerPoint</Application>
  <PresentationFormat>On-screen Show (4:3)</PresentationFormat>
  <Paragraphs>83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Arial Narrow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Becoming an AAPG member is EASY!</vt:lpstr>
      <vt:lpstr>PowerPoint Presentation</vt:lpstr>
    </vt:vector>
  </TitlesOfParts>
  <Company>AAPG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Randolph</dc:creator>
  <cp:lastModifiedBy>Gretchen Flint</cp:lastModifiedBy>
  <cp:revision>118</cp:revision>
  <dcterms:created xsi:type="dcterms:W3CDTF">2013-09-30T13:33:17Z</dcterms:created>
  <dcterms:modified xsi:type="dcterms:W3CDTF">2020-02-24T18:54:13Z</dcterms:modified>
</cp:coreProperties>
</file>